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91" r:id="rId4"/>
    <p:sldId id="262" r:id="rId5"/>
    <p:sldId id="292" r:id="rId6"/>
    <p:sldId id="293" r:id="rId7"/>
    <p:sldId id="294" r:id="rId8"/>
    <p:sldId id="281" r:id="rId9"/>
    <p:sldId id="295" r:id="rId10"/>
    <p:sldId id="296" r:id="rId11"/>
    <p:sldId id="297" r:id="rId12"/>
    <p:sldId id="258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2" r:id="rId27"/>
    <p:sldId id="311" r:id="rId28"/>
    <p:sldId id="313" r:id="rId29"/>
    <p:sldId id="314" r:id="rId30"/>
    <p:sldId id="316" r:id="rId31"/>
    <p:sldId id="315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5" r:id="rId40"/>
    <p:sldId id="324" r:id="rId41"/>
    <p:sldId id="326" r:id="rId42"/>
    <p:sldId id="327" r:id="rId43"/>
    <p:sldId id="329" r:id="rId44"/>
    <p:sldId id="271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3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5-08T23:37:17.1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140 89 2416 0 0,'-18'-16'104'0'0,"10"12"24"0"0,-5 0-128 0 0,1-3 0 0 0,-3-1 0 0 0,-1 0 0 0 0,3 0 0 0 0,-1 0 0 0 0,-2-3 0 0 0,1-4 0 0 0</inkml:trace>
</inkml:ink>
</file>

<file path=ppt/media/image1.png>
</file>

<file path=ppt/media/image10.png>
</file>

<file path=ppt/media/image2.png>
</file>

<file path=ppt/media/image3.jpeg>
</file>

<file path=ppt/media/image4.gif>
</file>

<file path=ppt/media/image5.png>
</file>

<file path=ppt/media/image6.gif>
</file>

<file path=ppt/media/image7.jpe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9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25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05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23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05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210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813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16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83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133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D7CC8-F4E1-428D-9AC5-E31E19780C00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7871E-36A5-49BF-8317-4E7521F7F9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18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95617"/>
            <a:ext cx="9144000" cy="2155971"/>
          </a:xfrm>
        </p:spPr>
        <p:txBody>
          <a:bodyPr>
            <a:normAutofit/>
          </a:bodyPr>
          <a:lstStyle/>
          <a:p>
            <a:r>
              <a:rPr lang="en-US" sz="11500" b="1" dirty="0">
                <a:latin typeface="Calibri" panose="020F0502020204030204" pitchFamily="34" charset="0"/>
                <a:cs typeface="Calibri" panose="020F0502020204030204" pitchFamily="34" charset="0"/>
              </a:rPr>
              <a:t>CCPS 305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30919"/>
            <a:ext cx="9144000" cy="1655762"/>
          </a:xfrm>
        </p:spPr>
        <p:txBody>
          <a:bodyPr/>
          <a:lstStyle/>
          <a:p>
            <a:r>
              <a:rPr lang="en-US" sz="3600" b="1" dirty="0"/>
              <a:t>Recursion</a:t>
            </a:r>
          </a:p>
        </p:txBody>
      </p:sp>
      <p:pic>
        <p:nvPicPr>
          <p:cNvPr id="1026" name="Picture 2" descr="Image result for ryerson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0" y="458668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49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Divide and Conquer</a:t>
            </a:r>
          </a:p>
        </p:txBody>
      </p:sp>
      <p:pic>
        <p:nvPicPr>
          <p:cNvPr id="1026" name="Picture 2" descr="http://www.walldevil.com/wallpapers/a77/spqr-crest-roman-empi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139" y="1422401"/>
            <a:ext cx="7413721" cy="417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latin typeface="+mn-lt"/>
              </a:rPr>
              <a:t>Algorithms</a:t>
            </a:r>
          </a:p>
        </p:txBody>
      </p:sp>
    </p:spTree>
    <p:extLst>
      <p:ext uri="{BB962C8B-B14F-4D97-AF65-F5344CB8AC3E}">
        <p14:creationId xmlns:p14="http://schemas.microsoft.com/office/powerpoint/2010/main" val="173938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Divide and Conquer Algorithm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Solve an N size problem by dividing it into small/similar type problems</a:t>
            </a:r>
            <a:endParaRPr lang="en-US" sz="3600" u="sng" baseline="300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Continue to divide until the problem is small enough to conquer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Solve N size problem by combining the conquered smaller problems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9964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Down-by-1 D&amp;C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92737"/>
            <a:ext cx="10515600" cy="1733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One smaller problem is 	size 1</a:t>
            </a:r>
          </a:p>
          <a:p>
            <a:pPr marL="0" indent="0">
              <a:buNone/>
            </a:pPr>
            <a:r>
              <a:rPr lang="en-CA" sz="3200" dirty="0"/>
              <a:t>Other one is 			size n-1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98937" y="314168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latin typeface="+mn-lt"/>
              </a:rPr>
              <a:t>Division-in-halves D&amp;C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98937" y="4669298"/>
            <a:ext cx="10515600" cy="1733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3200" dirty="0"/>
              <a:t>D&amp;C works better if smaller problems if each size is ~n/2</a:t>
            </a:r>
          </a:p>
        </p:txBody>
      </p:sp>
    </p:spTree>
    <p:extLst>
      <p:ext uri="{BB962C8B-B14F-4D97-AF65-F5344CB8AC3E}">
        <p14:creationId xmlns:p14="http://schemas.microsoft.com/office/powerpoint/2010/main" val="378927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4269" y="0"/>
            <a:ext cx="8624582" cy="6700345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endParaRPr lang="en-US" sz="4000" b="1" dirty="0"/>
          </a:p>
          <a:p>
            <a:pPr marL="0" indent="0" algn="ctr">
              <a:buNone/>
            </a:pPr>
            <a:r>
              <a:rPr lang="en-US" sz="4000" b="1" dirty="0"/>
              <a:t>Call Trace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Call trace of Sum3(1,2,3,4,5,6,7,8):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Sum3(1,2,3,4,5,6,7,8)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(1+Sum3(2,3,4,5,6,7,8)) 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(1+(2+Sum3(3,4,5,6,7,8)))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(1+(2+(3+Sum3(4,5,6,7,8))))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(1+(2+(3+(4+Sum3(5,6,7,8)))))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(1+(2+(3+(4+(5+Sum3(6,7,8))))))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(1+(2+(3+(4+(5+(6+Sum3(7,8)))))))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(1+(2+(3+(4+(5+(6+(7+Sum3(8))))))))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(1+(2+(3+(4+(5+(6+(7+(8+Sum3(&lt;&gt;)))))))))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(1+(2+(3+(4+(5+(6+(7+(8+0))))))))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(1+(2+(3+(4+(5+(6+(7+8)))))))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(1+(2+(3+(4+(5+(6+15))))))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(1+(2+(3+(4+(5+21)))))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(1+(2+(3+(4+26))))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(1+(2+(3+30)))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(1+(2+33))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(1+35)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36</a:t>
            </a: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204364" y="3819236"/>
            <a:ext cx="2589360" cy="1888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40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Phew</a:t>
            </a:r>
            <a:r>
              <a:rPr lang="en-US" sz="4000" b="1" dirty="0"/>
              <a:t/>
            </a:r>
            <a:br>
              <a:rPr lang="en-US" sz="4000" b="1" dirty="0"/>
            </a:br>
            <a:r>
              <a:rPr lang="en-US" sz="4000" b="1" dirty="0"/>
              <a:t>17 ‘lines’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36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Define Sum4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4269" y="1623781"/>
            <a:ext cx="8624582" cy="514647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Given List-ADT operations:</a:t>
            </a:r>
          </a:p>
          <a:p>
            <a:pPr marL="0" indent="0">
              <a:buNone/>
            </a:pPr>
            <a:r>
              <a:rPr lang="en-US" dirty="0"/>
              <a:t>	firstHalf(L) 	: returns 1</a:t>
            </a:r>
            <a:r>
              <a:rPr lang="en-US" baseline="30000" dirty="0"/>
              <a:t>st</a:t>
            </a:r>
            <a:r>
              <a:rPr lang="en-US" dirty="0"/>
              <a:t> half of List L</a:t>
            </a:r>
          </a:p>
          <a:p>
            <a:pPr marL="0" indent="0">
              <a:buNone/>
            </a:pPr>
            <a:r>
              <a:rPr lang="en-US" dirty="0"/>
              <a:t>	lastHalf(L) 	: returns last half of List L</a:t>
            </a:r>
          </a:p>
          <a:p>
            <a:pPr marL="0" indent="0">
              <a:buNone/>
            </a:pPr>
            <a:r>
              <a:rPr lang="en-US" dirty="0"/>
              <a:t>	singleItem(L) 	: true if length(L) == 1</a:t>
            </a:r>
          </a:p>
          <a:p>
            <a:pPr marL="0" indent="0">
              <a:buNone/>
            </a:pPr>
            <a:r>
              <a:rPr lang="en-US" dirty="0"/>
              <a:t>	firstItem(L) 	: returns 1</a:t>
            </a:r>
            <a:r>
              <a:rPr lang="en-US" baseline="30000" dirty="0"/>
              <a:t>st</a:t>
            </a:r>
            <a:r>
              <a:rPr lang="en-US" dirty="0"/>
              <a:t> item of L</a:t>
            </a:r>
          </a:p>
          <a:p>
            <a:pPr marL="0" indent="0">
              <a:buNone/>
            </a:pPr>
            <a:endParaRPr lang="en-US" dirty="0"/>
          </a:p>
          <a:p>
            <a:endParaRPr lang="en-US" sz="32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Sum4(x)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empty(x) return 0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singleItem(x) return firstItem(x)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(Sum4(firstHalf(x))+ 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Sum4(lastHalf(x))</a:t>
            </a:r>
          </a:p>
        </p:txBody>
      </p:sp>
    </p:spTree>
    <p:extLst>
      <p:ext uri="{BB962C8B-B14F-4D97-AF65-F5344CB8AC3E}">
        <p14:creationId xmlns:p14="http://schemas.microsoft.com/office/powerpoint/2010/main" val="3031758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5923" y="0"/>
            <a:ext cx="11277600" cy="67003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Recall</a:t>
            </a:r>
            <a:r>
              <a:rPr lang="en-US" dirty="0"/>
              <a:t>:</a:t>
            </a:r>
            <a:endParaRPr lang="en-US" sz="3200" dirty="0"/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Sum4(x)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empty(x) return 0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singleItem(x) return firstItem(x)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(Sum4(firstHalf(x))+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Sum4(lastHalf(x))</a:t>
            </a:r>
          </a:p>
          <a:p>
            <a:pPr marL="0" indent="0" algn="ctr">
              <a:buNone/>
            </a:pPr>
            <a:r>
              <a:rPr lang="en-US" sz="4000" b="1" dirty="0"/>
              <a:t>Call Trace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Sum4(1,2,3,4,5,6,7,8)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(Sum4(1,2,3,4)+sum4(5,6,7,8))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(Sum4(1,2)+Sum4(3,4))+(Sum4(5,6)+Sum4(7,8))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(((Sum(1)+Sum(2))+(Sum4(3)+Sum4(4)))) +</a:t>
            </a:r>
            <a:b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(((Sum4(5)+Sum4(6))+(Sum4(7)+Sum4(8)))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((1+2)+(3+4))+((5+6)+(7+8))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(3+7)+(11+15)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(10+26)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36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539341" y="4811508"/>
            <a:ext cx="5338618" cy="1888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/>
              <a:t>7 ‘lines’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Compare to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Sum3’s 17 lines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08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Going-up Recursion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D&amp;C by reducing problem size by i (i &gt;= 1) each time such that argument to recursive function goes up each time</a:t>
            </a:r>
          </a:p>
          <a:p>
            <a:pPr marL="0" indent="0">
              <a:buNone/>
            </a:pPr>
            <a:r>
              <a:rPr lang="en-US" sz="3600" b="1" dirty="0"/>
              <a:t>Example: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x, y)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 &lt; y return A[x] + SumU(A,x+1,y)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if x == y return A[x]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return 0</a:t>
            </a:r>
          </a:p>
        </p:txBody>
      </p:sp>
    </p:spTree>
    <p:extLst>
      <p:ext uri="{BB962C8B-B14F-4D97-AF65-F5344CB8AC3E}">
        <p14:creationId xmlns:p14="http://schemas.microsoft.com/office/powerpoint/2010/main" val="378720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Going-down Recursion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D&amp;C by reducing problem size by i (i &gt;= 1) each time such that argument to recursive function goes down each time</a:t>
            </a:r>
          </a:p>
          <a:p>
            <a:pPr marL="0" indent="0">
              <a:buNone/>
            </a:pPr>
            <a:r>
              <a:rPr lang="en-US" sz="3600" b="1" dirty="0"/>
              <a:t>Example: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SumD(A, x, y)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 &lt; y return A[x] + SumD(A,x,y-1)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if x == y return A[x]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return 0</a:t>
            </a:r>
          </a:p>
        </p:txBody>
      </p:sp>
    </p:spTree>
    <p:extLst>
      <p:ext uri="{BB962C8B-B14F-4D97-AF65-F5344CB8AC3E}">
        <p14:creationId xmlns:p14="http://schemas.microsoft.com/office/powerpoint/2010/main" val="331681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Edges &amp; Center Recursion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450109"/>
            <a:ext cx="10515600" cy="52778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SumE(L, x, y)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x&lt;y return L[x] + L[y] + SumE(L, x+1, y-1)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 == y return L[x]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0</a:t>
            </a:r>
          </a:p>
          <a:p>
            <a:pPr marL="0" indent="0">
              <a:buNone/>
            </a:pP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ctr">
              <a:buNone/>
            </a:pPr>
            <a:r>
              <a:rPr lang="en-US" sz="4300" b="1" dirty="0"/>
              <a:t>Call Trace</a:t>
            </a:r>
            <a:endParaRPr lang="en-US" sz="4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SumE(L, 1, 5),		L=1,2,3,4,5,6,7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SumE(L,1,5)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(2+6+SumE(L,2,4))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(2+6+(3+5+SumE(L,3,3)))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(2+6+(3+5+4))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(2+6+(12))</a:t>
            </a:r>
          </a:p>
          <a:p>
            <a:pPr marL="0" indent="0">
              <a:buNone/>
            </a:pPr>
            <a:r>
              <a:rPr lang="en-US" sz="3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20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79491" y="4749860"/>
            <a:ext cx="484275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Try SumE(L,1, 4) </a:t>
            </a:r>
          </a:p>
          <a:p>
            <a:pPr algn="ct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See why last base case is important</a:t>
            </a:r>
            <a:endParaRPr lang="en-US" sz="3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93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350982"/>
            <a:ext cx="10515600" cy="637698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5800" b="1" dirty="0"/>
              <a:t>Find an Edges &amp; Center Recursion solution for reversing n items on List L</a:t>
            </a:r>
            <a:endParaRPr lang="en-US" sz="5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51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reverseList(L, x, y)</a:t>
            </a:r>
          </a:p>
          <a:p>
            <a:pPr marL="0" indent="0">
              <a:buNone/>
            </a:pPr>
            <a:endParaRPr lang="en-US" sz="3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6700" b="1" dirty="0"/>
              <a:t>Call Trace 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51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reverseList(&lt;1,2,3,4,5&gt;, 0, 4)</a:t>
            </a: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reverseList(L, x, y)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x&lt;y 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swap(L, x, y)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revrseList(L, x+1, y-1)</a:t>
            </a:r>
          </a:p>
          <a:p>
            <a:pPr marL="0" indent="0">
              <a:buNone/>
            </a:pPr>
            <a:endParaRPr lang="en-US" sz="4300" b="1" dirty="0"/>
          </a:p>
          <a:p>
            <a:pPr marL="0" indent="0">
              <a:buNone/>
            </a:pPr>
            <a:r>
              <a:rPr lang="en-US" sz="4300" b="1" dirty="0"/>
              <a:t>Call Trace</a:t>
            </a:r>
            <a:endParaRPr lang="en-US" sz="4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reverseList(&lt;1,2,3,4,5&gt;,0,4)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reverseList(&lt;5,2,3,4,1&gt;,1,3)</a:t>
            </a:r>
          </a:p>
          <a:p>
            <a:pPr marL="0" indent="0">
              <a:buNone/>
            </a:pPr>
            <a:r>
              <a:rPr lang="en-US" sz="38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reverseList(&lt;5,4,3,2,1&gt;,2,2)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17164" y="3715105"/>
            <a:ext cx="39098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Where swap(L, x, y) swaps items at indexes x &amp; y List L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5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Recursion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" t="-2" r="45427" b="55817"/>
          <a:stretch/>
        </p:blipFill>
        <p:spPr>
          <a:xfrm>
            <a:off x="2490279" y="1583684"/>
            <a:ext cx="7645942" cy="49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2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350982"/>
            <a:ext cx="10515600" cy="637698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4600" b="1" dirty="0"/>
              <a:t>Last and All but Last</a:t>
            </a:r>
            <a:endParaRPr lang="en-US" sz="4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reverseList(L,)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if empty(L) return L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else return (concat(Last(L), 					reverseList(firstPart(L)))</a:t>
            </a:r>
          </a:p>
          <a:p>
            <a:pPr marL="0" indent="0">
              <a:buNone/>
            </a:pPr>
            <a:endParaRPr lang="en-US" sz="3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3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5200" b="1" dirty="0"/>
              <a:t>First and All but First (Rest)</a:t>
            </a:r>
            <a:endParaRPr lang="en-US" sz="5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4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reverseList(L,)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if empty(L) return L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else return 										(concat(reverseList(lastPart(L)),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First(L))</a:t>
            </a: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7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919" y="221673"/>
            <a:ext cx="11619353" cy="64786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900" b="1" dirty="0"/>
              <a:t>Call Tree</a:t>
            </a:r>
          </a:p>
          <a:p>
            <a:pPr marL="0" indent="0">
              <a:buNone/>
            </a:pPr>
            <a:r>
              <a:rPr lang="en-US" sz="2400" dirty="0"/>
              <a:t>Recall</a:t>
            </a:r>
            <a:r>
              <a:rPr lang="en-US" dirty="0"/>
              <a:t>:</a:t>
            </a:r>
            <a:endParaRPr lang="en-US" sz="3200" dirty="0"/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Sum4(x)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empty(x) return 0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singleItem(x) return firstItem(x)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(Sum4(firstHalf(x))+ Sum4(lastHalf(x))</a:t>
            </a:r>
          </a:p>
          <a:p>
            <a:pPr marL="0" indent="0" algn="ctr">
              <a:buNone/>
            </a:pP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Sum4(1,2,3,4,5,6,7,8)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/                    \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 Sum4(1,2,3,4)			  Sum4(5,6,7,8))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/        \				/        \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Sum4(1,2)    Sum4(3,4)        Sum4(5,6)	    Sum4(7,8)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/      \	    /      \	      /      \		 /      \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Sum4(1)  Sum4(2) Sum4(3)  Sum4(4) Sum4(5)  Sum4(6) Sum4(7)  Sum4(8)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398978" y="3038127"/>
            <a:ext cx="5338618" cy="527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What Kind of D&amp;C?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19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919" y="221673"/>
            <a:ext cx="11619353" cy="32696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900" b="1" dirty="0"/>
              <a:t>Call Chain</a:t>
            </a:r>
          </a:p>
          <a:p>
            <a:pPr marL="0" indent="0">
              <a:buNone/>
            </a:pPr>
            <a:r>
              <a:rPr lang="en-US" sz="2400" dirty="0"/>
              <a:t>Recall</a:t>
            </a:r>
            <a:r>
              <a:rPr lang="en-US" dirty="0"/>
              <a:t>:</a:t>
            </a:r>
            <a:endParaRPr lang="en-US" sz="3200" dirty="0"/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x, y)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 &lt; y return A[x] + SumU(A,x+1,y)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if x == y return A[x]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0</a:t>
            </a:r>
          </a:p>
          <a:p>
            <a:pPr marL="0" indent="0" algn="ctr">
              <a:buNone/>
            </a:pP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530104" y="2880472"/>
            <a:ext cx="5338618" cy="527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What Kind of D&amp;C?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86685" y="3407582"/>
            <a:ext cx="3888516" cy="32696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A=1,2,3,4,5,6,7,8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1,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2,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3,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4, 8)</a:t>
            </a:r>
          </a:p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64030" y="3407582"/>
            <a:ext cx="3888516" cy="32696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5,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6,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7,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SumU(A, 8, 8)</a:t>
            </a:r>
          </a:p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919" y="221673"/>
            <a:ext cx="11619353" cy="297410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900" b="1" dirty="0"/>
              <a:t>Annotated Call Tree</a:t>
            </a:r>
          </a:p>
          <a:p>
            <a:pPr marL="0" indent="0">
              <a:buNone/>
            </a:pPr>
            <a:r>
              <a:rPr lang="en-US" sz="2400" dirty="0"/>
              <a:t>Recall</a:t>
            </a:r>
            <a:r>
              <a:rPr lang="en-US" dirty="0"/>
              <a:t>:</a:t>
            </a:r>
            <a:endParaRPr lang="en-US" sz="3200" dirty="0"/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SumE(L, x, y)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x&lt;y return L[x] + L[y] + SumE(L, x+1, y-1)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x == y return L[x]</a:t>
            </a:r>
          </a:p>
          <a:p>
            <a:pPr marL="0" indent="0">
              <a:buNone/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0</a:t>
            </a:r>
          </a:p>
          <a:p>
            <a:pPr marL="0" indent="0">
              <a:buNone/>
            </a:pPr>
            <a:endParaRPr lang="en-CA" sz="2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ctr">
              <a:buNone/>
            </a:pP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726539" y="3033509"/>
            <a:ext cx="4322619" cy="35889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SumE(A, 3, 9)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SumE(A, 4, 8)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SumE(A, 5, 7)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|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SumE(A, 6, 6)</a:t>
            </a:r>
          </a:p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95441" y="2987327"/>
            <a:ext cx="3888516" cy="387067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[42]</a:t>
            </a:r>
          </a:p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[3]+[9]+	 [30]</a:t>
            </a:r>
          </a:p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[4]+[8] +	   [18]</a:t>
            </a:r>
          </a:p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[5]+[7] +	   [6]</a:t>
            </a:r>
          </a:p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   [6]</a:t>
            </a:r>
          </a:p>
          <a:p>
            <a:pPr marL="0" indent="0">
              <a:buNone/>
            </a:pPr>
            <a:endParaRPr lang="en-US" sz="24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49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683" y="230909"/>
            <a:ext cx="11619353" cy="47382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900" b="1" dirty="0"/>
              <a:t>Annotated Call Tree</a:t>
            </a:r>
          </a:p>
          <a:p>
            <a:pPr marL="0" indent="0" algn="ctr">
              <a:buNone/>
            </a:pP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 Sum4(1,2,3,4)	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		 /        		 \	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Sum4(1,2)    	    Sum4(3,4)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     /      \	    	     /      \	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Sum4(1)  Sum4(2)   	 Sum4(3)  Sum4(4)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|       |             |        |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2647" y="445973"/>
            <a:ext cx="11619353" cy="6478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		  [10]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[3]                    [7]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[1]        [2]       [3]          [4]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  [1]     [2]           [3]       [4]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29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Tail Recursion</a:t>
            </a:r>
          </a:p>
        </p:txBody>
      </p:sp>
      <p:pic>
        <p:nvPicPr>
          <p:cNvPr id="2050" name="Picture 2" descr="https://s-media-cache-ak0.pinimg.com/736x/96/9f/eb/969feba0096d93b86481361de0f8ca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255" y="1690688"/>
            <a:ext cx="4724400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1030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4269" y="0"/>
            <a:ext cx="8624582" cy="6700345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endParaRPr lang="en-US" sz="4000" b="1" dirty="0"/>
          </a:p>
          <a:p>
            <a:pPr marL="0" indent="0">
              <a:buNone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Call trace of Sum3(1,2,3,4,5,6,7,8):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Sum3(1,2,3,4,5,6,7,8)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(1+Sum3(2,3,4,5,6,7,8)) 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(1+(2+Sum3(3,4,5,6,7,8)))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(1+(2+(3+Sum3(4,5,6,7,8))))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(1+(2+(3+(4+Sum3(5,6,7,8)))))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(1+(2+(3+(4+(5+Sum3(6,7,8))))))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(1+(2+(3+(4+(5+(6+Sum3(7,8)))))))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(1+(2+(3+(4+(5+(6+(7+Sum3(8))))))))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(1+(2+(3+(4+(5+(6+(7+(8+Sum3(&lt;&gt;)))))))))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(1+(2+(3+(4+(5+(6+(7+(8+0))))))))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(1+(2+(3+(4+(5+(6+(7+8)))))))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(1+(2+(3+(4+(5+(6+15))))))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(1+(2+(3+(4+(5+21)))))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(1+(2+(3+(4+26))))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(1+(2+(3+30)))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(1+(2+33))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(1+35)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36</a:t>
            </a: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23201" y="1646491"/>
            <a:ext cx="395316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200" b="1" dirty="0"/>
              <a:t>Simple recursion implementations balloon the stack as the nesting gets deeper and deeper </a:t>
            </a:r>
          </a:p>
          <a:p>
            <a:pPr algn="ctr"/>
            <a:r>
              <a:rPr lang="en-CA" sz="3200" b="1" dirty="0"/>
              <a:t>Waste!</a:t>
            </a:r>
            <a:endParaRPr lang="en-US" sz="3200" u="sng" baseline="30000" dirty="0"/>
          </a:p>
        </p:txBody>
      </p:sp>
    </p:spTree>
    <p:extLst>
      <p:ext uri="{BB962C8B-B14F-4D97-AF65-F5344CB8AC3E}">
        <p14:creationId xmlns:p14="http://schemas.microsoft.com/office/powerpoint/2010/main" val="383934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Tail Recursion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3600" b="1" dirty="0"/>
              <a:t>A function call is said to be tail recursive if there is nothing to do after the function returns except return its value</a:t>
            </a:r>
            <a:endParaRPr lang="en-US" sz="3600" u="sng" baseline="300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When last executed operation (recursive case) in a function is a recursive call to the function</a:t>
            </a:r>
            <a:br>
              <a:rPr lang="en-US" sz="3600" b="1" dirty="0"/>
            </a:br>
            <a:r>
              <a:rPr lang="en-US" sz="3600" b="1" dirty="0"/>
              <a:t>Note: “last executed” may not be last line in code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Can be optimized by some compilers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3924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350982"/>
            <a:ext cx="10515600" cy="67056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5800" b="1" dirty="0"/>
              <a:t>Consider recursive definition of factorial</a:t>
            </a:r>
            <a:endParaRPr lang="en-US" sz="5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factorial(n) 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if n == 1 return 1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return n * factorial(n - 1)</a:t>
            </a:r>
          </a:p>
          <a:p>
            <a:pPr marL="0" indent="0" algn="ctr">
              <a:buNone/>
            </a:pPr>
            <a:endParaRPr lang="en-US" sz="3300" b="1" dirty="0"/>
          </a:p>
          <a:p>
            <a:pPr marL="0" indent="0" algn="ctr">
              <a:buNone/>
            </a:pPr>
            <a:r>
              <a:rPr lang="en-US" sz="5100" b="1" dirty="0">
                <a:solidFill>
                  <a:srgbClr val="FF0000"/>
                </a:solidFill>
              </a:rPr>
              <a:t>Not tail-recursive!</a:t>
            </a:r>
            <a:endParaRPr lang="en-US" sz="51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3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5800" b="1" dirty="0"/>
              <a:t>Tail recursion of factorial</a:t>
            </a:r>
            <a:endParaRPr lang="en-US" sz="5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5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factorial1(n, accumulator) 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if n == 1 return accumulator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return factorial1(n - 1, n * accumulator)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factorial(n) 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return factorial1(n, 1)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en-US" sz="4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9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350982"/>
            <a:ext cx="10515600" cy="641003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5800" b="1" dirty="0"/>
              <a:t>More examples</a:t>
            </a:r>
            <a:endParaRPr lang="en-US" sz="5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P(L, x) 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if x &gt; 0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Print L[x]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return P(L, x-1)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else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return 0</a:t>
            </a:r>
          </a:p>
          <a:p>
            <a:pPr marL="0" indent="0">
              <a:buNone/>
            </a:pPr>
            <a:endParaRPr lang="en-US" sz="3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5800" b="1" dirty="0"/>
              <a:t>ReverseString (S, m, n) reverses characters in substring [m-n] of S</a:t>
            </a:r>
            <a:endParaRPr lang="en-US" sz="5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52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ReverseString(S, m, n)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if m &lt; n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swap(S, m, n)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return ReverseString(S, m+1, n-1)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397305" y="1249724"/>
            <a:ext cx="295563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000" b="1" dirty="0">
                <a:solidFill>
                  <a:schemeClr val="accent6">
                    <a:lumMod val="75000"/>
                  </a:schemeClr>
                </a:solidFill>
              </a:rPr>
              <a:t>Last executed in </a:t>
            </a:r>
          </a:p>
          <a:p>
            <a:r>
              <a:rPr lang="en-CA" sz="3000" b="1" dirty="0">
                <a:solidFill>
                  <a:schemeClr val="accent6">
                    <a:lumMod val="75000"/>
                  </a:schemeClr>
                </a:solidFill>
              </a:rPr>
              <a:t>recursive case</a:t>
            </a:r>
          </a:p>
          <a:p>
            <a:endParaRPr lang="en-CA" dirty="0"/>
          </a:p>
        </p:txBody>
      </p:sp>
      <p:cxnSp>
        <p:nvCxnSpPr>
          <p:cNvPr id="4" name="Straight Arrow Connector 3"/>
          <p:cNvCxnSpPr>
            <a:cxnSpLocks/>
          </p:cNvCxnSpPr>
          <p:nvPr/>
        </p:nvCxnSpPr>
        <p:spPr>
          <a:xfrm flipH="1">
            <a:off x="7038542" y="1865277"/>
            <a:ext cx="1089458" cy="32045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1522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Recursive Acronym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1861921"/>
            <a:ext cx="10515600" cy="32286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latin typeface="+mn-lt"/>
              </a:rPr>
              <a:t>GNU</a:t>
            </a:r>
          </a:p>
          <a:p>
            <a:pPr algn="ctr"/>
            <a:r>
              <a:rPr lang="en-US" sz="4800" b="1" dirty="0">
                <a:latin typeface="+mn-lt"/>
              </a:rPr>
              <a:t>Stands for</a:t>
            </a:r>
          </a:p>
          <a:p>
            <a:pPr algn="ctr"/>
            <a:r>
              <a:rPr lang="en-US" sz="4800" b="1" dirty="0">
                <a:latin typeface="+mn-lt"/>
              </a:rPr>
              <a:t>“GNU is not Unix”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392745"/>
            <a:ext cx="10515600" cy="20140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729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Mutual vs Self Tail Recursion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600" b="1" dirty="0"/>
              <a:t>ReverseString is </a:t>
            </a:r>
            <a:r>
              <a:rPr lang="en-CA" sz="3600" b="1" dirty="0">
                <a:solidFill>
                  <a:schemeClr val="accent6">
                    <a:lumMod val="75000"/>
                  </a:schemeClr>
                </a:solidFill>
              </a:rPr>
              <a:t>Self-Tail Recursive </a:t>
            </a:r>
            <a:r>
              <a:rPr lang="en-CA" sz="3600" b="1" dirty="0"/>
              <a:t>– It calls itself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Mutual-Tail Recursive </a:t>
            </a:r>
            <a:r>
              <a:rPr lang="en-US" sz="3600" b="1" dirty="0"/>
              <a:t>happens when A calls B, B calls A</a:t>
            </a:r>
          </a:p>
          <a:p>
            <a:pPr marL="0" indent="0">
              <a:buNone/>
            </a:pPr>
            <a:r>
              <a:rPr lang="en-US" sz="3600" b="1" dirty="0"/>
              <a:t>(Any number of functions may be involved)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6025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2170543"/>
            <a:ext cx="10515600" cy="369454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P(x) 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if x &gt; 0 return x+P(x-1)</a:t>
            </a:r>
          </a:p>
          <a:p>
            <a:pPr marL="0" indent="0">
              <a:buNone/>
            </a:pPr>
            <a:r>
              <a:rPr lang="pt-BR" sz="4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else return 0</a:t>
            </a:r>
          </a:p>
          <a:p>
            <a:pPr marL="0" indent="0" algn="ctr">
              <a:buNone/>
            </a:pPr>
            <a:endParaRPr lang="en-US" sz="3300" b="1" dirty="0"/>
          </a:p>
          <a:p>
            <a:pPr marL="0" indent="0" algn="ctr">
              <a:buNone/>
            </a:pPr>
            <a:r>
              <a:rPr lang="en-US" sz="5100" b="1" dirty="0">
                <a:solidFill>
                  <a:srgbClr val="FF0000"/>
                </a:solidFill>
              </a:rPr>
              <a:t>Is this tail recursive? </a:t>
            </a:r>
          </a:p>
          <a:p>
            <a:pPr marL="0" indent="0" algn="ctr">
              <a:buNone/>
            </a:pPr>
            <a:r>
              <a:rPr lang="en-US" sz="5100" b="1" dirty="0">
                <a:solidFill>
                  <a:srgbClr val="FF0000"/>
                </a:solidFill>
              </a:rPr>
              <a:t>NO</a:t>
            </a:r>
            <a:endParaRPr lang="en-US" sz="51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3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0" indent="0">
              <a:buNone/>
            </a:pP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Pop Quiz</a:t>
            </a:r>
          </a:p>
        </p:txBody>
      </p:sp>
    </p:spTree>
    <p:extLst>
      <p:ext uri="{BB962C8B-B14F-4D97-AF65-F5344CB8AC3E}">
        <p14:creationId xmlns:p14="http://schemas.microsoft.com/office/powerpoint/2010/main" val="169249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Compilers and Recursion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600" b="1" dirty="0"/>
              <a:t>Some languages don’t allow recursion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Most do – e.g. Java, R, Python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Some facilitate recursion – e.g.  Lisp, Scheme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3839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Compilers and Recursion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3600" b="1" dirty="0"/>
              <a:t>When a function called, a STACK FRAME is pushed on run-time stack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Run-time stack keeps info such as:</a:t>
            </a:r>
          </a:p>
          <a:p>
            <a:pPr marL="0" indent="0">
              <a:buNone/>
            </a:pPr>
            <a:r>
              <a:rPr lang="en-US" sz="3600" b="1" dirty="0"/>
              <a:t>	Address to return to</a:t>
            </a:r>
          </a:p>
          <a:p>
            <a:pPr marL="0" indent="0">
              <a:buNone/>
            </a:pPr>
            <a:r>
              <a:rPr lang="en-US" sz="3600" b="1" dirty="0"/>
              <a:t>	Memory for permissions and function variables</a:t>
            </a:r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	Memory for function return value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The deeper the recursion, the bigger the Run-time stack</a:t>
            </a:r>
          </a:p>
          <a:p>
            <a:pPr marL="0" indent="0">
              <a:buNone/>
            </a:pPr>
            <a:r>
              <a:rPr lang="en-US" sz="3600" b="1" dirty="0"/>
              <a:t>	Stack size -&gt; Space</a:t>
            </a:r>
          </a:p>
          <a:p>
            <a:pPr marL="0" indent="0">
              <a:buNone/>
            </a:pPr>
            <a:r>
              <a:rPr lang="en-US" sz="3600" b="1" dirty="0"/>
              <a:t>	Stack overhead -&gt; Long time to run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35211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Optimize recursion if possible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3600" b="1" dirty="0"/>
              <a:t>GCC, some JVMs, Scala optimize self-tail recursion but can’t do mutual-tail recursion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All functional languages (Lisp, Scheme, Haskell) optimize both S.T.R and M.T.R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How?</a:t>
            </a:r>
          </a:p>
          <a:p>
            <a:pPr marL="0" indent="0">
              <a:buNone/>
            </a:pPr>
            <a:r>
              <a:rPr lang="en-US" sz="3600" b="1" dirty="0"/>
              <a:t>	Compilers cam clobber (mostly) previous stack 	frame with new one – so stack doesn’t grow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Some do not optimize at all (R, Python)</a:t>
            </a:r>
          </a:p>
        </p:txBody>
      </p:sp>
    </p:spTree>
    <p:extLst>
      <p:ext uri="{BB962C8B-B14F-4D97-AF65-F5344CB8AC3E}">
        <p14:creationId xmlns:p14="http://schemas.microsoft.com/office/powerpoint/2010/main" val="120334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How can we remove recursion?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sz="3600" b="1" dirty="0"/>
              <a:t>Iterations: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	At each step, update a partial solution (typically 	by iteration over a variable (i). The partial solution 	gets 	close and closer to the final solution at each 	step.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	ALL recursion can be redefine as iteration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	Tail recursion is “easy”</a:t>
            </a:r>
          </a:p>
        </p:txBody>
      </p:sp>
    </p:spTree>
    <p:extLst>
      <p:ext uri="{BB962C8B-B14F-4D97-AF65-F5344CB8AC3E}">
        <p14:creationId xmlns:p14="http://schemas.microsoft.com/office/powerpoint/2010/main" val="27201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Infinite Regress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CA" sz="3600" b="1" dirty="0"/>
              <a:t>Recursion never ends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Could be programmer’s or user’s fault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Why?</a:t>
            </a:r>
          </a:p>
          <a:p>
            <a:pPr marL="0" indent="0">
              <a:buNone/>
            </a:pPr>
            <a:r>
              <a:rPr lang="en-US" sz="3600" b="1" dirty="0"/>
              <a:t>	Forget base case</a:t>
            </a:r>
          </a:p>
          <a:p>
            <a:pPr marL="0" indent="0">
              <a:buNone/>
            </a:pPr>
            <a:r>
              <a:rPr lang="en-US" sz="3600" b="1" dirty="0"/>
              <a:t>	Incomplete base cases</a:t>
            </a:r>
          </a:p>
          <a:p>
            <a:pPr marL="0" indent="0">
              <a:buNone/>
            </a:pPr>
            <a:r>
              <a:rPr lang="en-US" sz="3600" b="1" dirty="0"/>
              <a:t>	Never hits base case</a:t>
            </a:r>
          </a:p>
          <a:p>
            <a:pPr marL="0" indent="0">
              <a:buNone/>
            </a:pPr>
            <a:r>
              <a:rPr lang="en-US" sz="3600" b="1" dirty="0"/>
              <a:t>		Programmer’s error</a:t>
            </a:r>
          </a:p>
          <a:p>
            <a:pPr marL="0" indent="0">
              <a:buNone/>
            </a:pPr>
            <a:r>
              <a:rPr lang="en-US" sz="3600" b="1" dirty="0"/>
              <a:t>		User doesn’t pay attention to API (factorial example)</a:t>
            </a:r>
          </a:p>
          <a:p>
            <a:pPr marL="0" indent="0">
              <a:buNone/>
            </a:pPr>
            <a:r>
              <a:rPr lang="en-US" sz="3600" b="1" dirty="0"/>
              <a:t>		Not enough resources(memory, computational power)</a:t>
            </a:r>
          </a:p>
          <a:p>
            <a:pPr marL="0" indent="0">
              <a:buNone/>
            </a:pPr>
            <a:endParaRPr lang="en-US" sz="36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626764" y="517525"/>
            <a:ext cx="2879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rgbClr val="FF0000"/>
                </a:solidFill>
                <a:latin typeface="+mn-lt"/>
              </a:rPr>
              <a:t>NOT GOOD</a:t>
            </a:r>
          </a:p>
        </p:txBody>
      </p:sp>
    </p:spTree>
    <p:extLst>
      <p:ext uri="{BB962C8B-B14F-4D97-AF65-F5344CB8AC3E}">
        <p14:creationId xmlns:p14="http://schemas.microsoft.com/office/powerpoint/2010/main" val="64980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6000" b="1" dirty="0">
                <a:latin typeface="+mn-lt"/>
              </a:rPr>
              <a:t>How do you know when to use Recursion?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600" b="1" dirty="0"/>
              <a:t>Depth of recursive calls is relatively shallow – e.g. divide and conquer division in ½ is good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Recursive and non-recursive do about the same amount of work 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Recursive version is much simpler</a:t>
            </a:r>
          </a:p>
        </p:txBody>
      </p:sp>
    </p:spTree>
    <p:extLst>
      <p:ext uri="{BB962C8B-B14F-4D97-AF65-F5344CB8AC3E}">
        <p14:creationId xmlns:p14="http://schemas.microsoft.com/office/powerpoint/2010/main" val="429024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Common uses for Recursion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3600" b="1" dirty="0"/>
              <a:t>Defining things – e.g. Context Free Grammar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Generating things – e.g. Recursive algorithm to generate Context Free Language 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Recognizing things – e.g. Recursive descent parser to tell whether a string belongs to the language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Proving things – e.g. Recursion Induction</a:t>
            </a:r>
          </a:p>
        </p:txBody>
      </p:sp>
    </p:spTree>
    <p:extLst>
      <p:ext uri="{BB962C8B-B14F-4D97-AF65-F5344CB8AC3E}">
        <p14:creationId xmlns:p14="http://schemas.microsoft.com/office/powerpoint/2010/main" val="142361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Tower of Hanoi</a:t>
            </a:r>
          </a:p>
        </p:txBody>
      </p:sp>
      <p:pic>
        <p:nvPicPr>
          <p:cNvPr id="11266" name="Picture 2" descr="http://www.vietnamtravelways.com/uploads/hanoi-citytour(1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164" y="1944832"/>
            <a:ext cx="609600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543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Recursion – Computer Science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10515600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When algorithm uses recursion – a function</a:t>
            </a:r>
            <a:r>
              <a:rPr lang="en-US" sz="3600" b="1" baseline="30000" dirty="0"/>
              <a:t> </a:t>
            </a:r>
            <a:r>
              <a:rPr lang="en-US" sz="3600" b="1" dirty="0"/>
              <a:t>is called over and over (by itself or other functions)</a:t>
            </a:r>
            <a:endParaRPr lang="en-US" sz="3600" u="sng" baseline="300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Recursive function call – when a calls itself</a:t>
            </a: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Mutually Recursive – A -&gt; B -&gt; A… (Can involve any number of functions)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7896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Tower of Hanoi – Background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7" y="1803634"/>
            <a:ext cx="10909861" cy="391367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 sz="3700" b="1" dirty="0"/>
              <a:t>Puzzle invented by mathematician Edward Lucas in 1883</a:t>
            </a:r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r>
              <a:rPr lang="en-US" sz="3700" b="1" dirty="0"/>
              <a:t>AKA Tower of Brahma, Lucas’ Tower</a:t>
            </a:r>
            <a:endParaRPr lang="en-US" sz="3700" dirty="0"/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r>
              <a:rPr lang="en-US" sz="3700" b="1" dirty="0"/>
              <a:t>Legend:</a:t>
            </a:r>
          </a:p>
          <a:p>
            <a:pPr marL="0" indent="0">
              <a:buNone/>
            </a:pPr>
            <a:r>
              <a:rPr lang="en-US" sz="3700" b="1" dirty="0"/>
              <a:t>	In Brahma, a temple with a dome marking center of the world</a:t>
            </a:r>
          </a:p>
          <a:p>
            <a:pPr marL="0" indent="0">
              <a:buNone/>
            </a:pPr>
            <a:r>
              <a:rPr lang="en-US" sz="3700" b="1" dirty="0"/>
              <a:t>	God placed 3 posts made of diamonds and 64 golden disks</a:t>
            </a:r>
          </a:p>
          <a:p>
            <a:pPr marL="0" indent="0">
              <a:buNone/>
            </a:pPr>
            <a:r>
              <a:rPr lang="en-US" sz="3700" b="1" dirty="0"/>
              <a:t>	Priests move disk from 1</a:t>
            </a:r>
            <a:r>
              <a:rPr lang="en-US" sz="3700" b="1" baseline="30000" dirty="0"/>
              <a:t>st</a:t>
            </a:r>
            <a:r>
              <a:rPr lang="en-US" sz="3700" b="1" dirty="0"/>
              <a:t> to last posts according to “immutable rules”</a:t>
            </a:r>
          </a:p>
          <a:p>
            <a:pPr marL="0" indent="0">
              <a:buNone/>
            </a:pPr>
            <a:r>
              <a:rPr lang="en-US" sz="3700" b="1" dirty="0"/>
              <a:t>	When they finish, the universe comes to an end</a:t>
            </a:r>
          </a:p>
          <a:p>
            <a:pPr marL="0" indent="0">
              <a:buNone/>
            </a:pP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416098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Tower of Hanoi – Rules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6647" y="1803634"/>
            <a:ext cx="10909861" cy="2869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700" b="1" dirty="0"/>
              <a:t>Can only move 1 disk at a time</a:t>
            </a:r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r>
              <a:rPr lang="en-US" sz="3700" b="1" dirty="0"/>
              <a:t>No larger disk can be placed on a smaller disk</a:t>
            </a:r>
            <a:endParaRPr lang="en-US" sz="3700" dirty="0"/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45787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Tower of Hanoi – Extras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41069" y="1690688"/>
            <a:ext cx="11020579" cy="474668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3700" b="1" dirty="0"/>
              <a:t>We will see later that it takes at least 2</a:t>
            </a:r>
            <a:r>
              <a:rPr lang="en-CA" sz="3700" b="1" baseline="30000" dirty="0"/>
              <a:t>64</a:t>
            </a:r>
            <a:r>
              <a:rPr lang="en-CA" sz="3700" b="1" dirty="0"/>
              <a:t> – 1 moves to finish</a:t>
            </a:r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r>
              <a:rPr lang="en-US" sz="3700" b="1" dirty="0"/>
              <a:t>At 1 move per second, this takes 585 Billion years</a:t>
            </a:r>
          </a:p>
          <a:p>
            <a:pPr marL="0" indent="0">
              <a:buNone/>
            </a:pPr>
            <a:endParaRPr lang="en-US" sz="3700" b="1" dirty="0"/>
          </a:p>
          <a:p>
            <a:pPr marL="0" indent="0">
              <a:buNone/>
            </a:pPr>
            <a:r>
              <a:rPr lang="en-US" sz="3600" b="1" dirty="0"/>
              <a:t>Or 18,446,744,073,709,551,615 turns to finish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Or </a:t>
            </a:r>
            <a:r>
              <a:rPr lang="en-CA" sz="3600" b="1" dirty="0"/>
              <a:t>about 42 times the current age of the Universe</a:t>
            </a:r>
          </a:p>
          <a:p>
            <a:pPr marL="0" indent="0">
              <a:buNone/>
            </a:pPr>
            <a:endParaRPr lang="en-CA" sz="3600" b="1" dirty="0"/>
          </a:p>
          <a:p>
            <a:pPr marL="0" indent="0">
              <a:buNone/>
            </a:pPr>
            <a:r>
              <a:rPr lang="en-CA" sz="3600" b="1" dirty="0"/>
              <a:t>Demo: </a:t>
            </a:r>
            <a:r>
              <a:rPr lang="en-US" sz="3600" b="1" dirty="0"/>
              <a:t>http://www.dynamicdrive.com/dynamicindex12/towerhanoi.htm</a:t>
            </a:r>
          </a:p>
        </p:txBody>
      </p:sp>
    </p:spTree>
    <p:extLst>
      <p:ext uri="{BB962C8B-B14F-4D97-AF65-F5344CB8AC3E}">
        <p14:creationId xmlns:p14="http://schemas.microsoft.com/office/powerpoint/2010/main" val="58544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Tower of Hanoi – Algorithms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5394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b="1" dirty="0">
              <a:latin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41069" y="1690688"/>
            <a:ext cx="11020579" cy="4746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MoveTower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disk == 1</a:t>
            </a:r>
          </a:p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print “move 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disk </a:t>
            </a:r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from”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“to”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</a:p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MoveTower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- 1, </a:t>
            </a:r>
            <a:r>
              <a:rPr lang="en-US" sz="32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sz="3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	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 “move disk from”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“to”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</a:p>
          <a:p>
            <a:pPr marL="0" indent="0">
              <a:buNone/>
            </a:pP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MoveTower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- 1,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FF9AF5B-A70F-4859-AFD3-779BD25CBBC2}"/>
                  </a:ext>
                </a:extLst>
              </p14:cNvPr>
              <p14:cNvContentPartPr/>
              <p14:nvPr/>
            </p14:nvContentPartPr>
            <p14:xfrm>
              <a:off x="3339157" y="2920029"/>
              <a:ext cx="50400" cy="32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FF9AF5B-A70F-4859-AFD3-779BD25CBBC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30157" y="2911029"/>
                <a:ext cx="68040" cy="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344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5312" y="23700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>
                <a:latin typeface="+mn-l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75248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Rules of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5017061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Contains recursive case</a:t>
            </a:r>
            <a:endParaRPr lang="en-US" sz="3600" b="1" u="sng" baseline="300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Contains base case</a:t>
            </a:r>
          </a:p>
          <a:p>
            <a:pPr marL="0" indent="0">
              <a:buNone/>
            </a:pPr>
            <a:endParaRPr lang="en-US" sz="3600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Make progress towards</a:t>
            </a:r>
            <a:br>
              <a:rPr lang="en-US" sz="3600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base case</a:t>
            </a:r>
          </a:p>
        </p:txBody>
      </p:sp>
      <p:pic>
        <p:nvPicPr>
          <p:cNvPr id="2052" name="Picture 4" descr="Image result for nesting dol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3709" y="2335646"/>
            <a:ext cx="57150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77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Rules of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5017061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Contains recursive case</a:t>
            </a:r>
            <a:endParaRPr lang="en-US" sz="3600" b="1" u="sng" baseline="30000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Contains base case</a:t>
            </a:r>
          </a:p>
          <a:p>
            <a:pPr marL="0" indent="0">
              <a:buNone/>
            </a:pPr>
            <a:endParaRPr lang="en-US" sz="3600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Make progress towards</a:t>
            </a:r>
            <a:br>
              <a:rPr lang="en-US" sz="3600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base case</a:t>
            </a:r>
          </a:p>
        </p:txBody>
      </p:sp>
      <p:pic>
        <p:nvPicPr>
          <p:cNvPr id="3074" name="Picture 2" descr="https://media.giphy.com/media/rLX8WfwuxcOjK/giphy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2355273"/>
            <a:ext cx="5212900" cy="293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vlc-record-2017-01-25-11h36m11s-All About That Bass-Meghan Trainor Lyrics.mp3-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98421" y="5787592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8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Rules of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648" y="1803633"/>
            <a:ext cx="5017061" cy="4924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Contains recursive case</a:t>
            </a:r>
            <a:endParaRPr lang="en-US" sz="3600" b="1" u="sng" baseline="30000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Contains base case</a:t>
            </a:r>
          </a:p>
          <a:p>
            <a:pPr marL="0" indent="0">
              <a:buNone/>
            </a:pPr>
            <a:endParaRPr lang="en-US" sz="3600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r>
              <a:rPr lang="en-US" sz="3600" b="1" dirty="0"/>
              <a:t>Make progress towards</a:t>
            </a:r>
            <a:br>
              <a:rPr lang="en-US" sz="3600" b="1" dirty="0"/>
            </a:br>
            <a:r>
              <a:rPr lang="en-US" sz="3600" b="1" dirty="0"/>
              <a:t>base case</a:t>
            </a:r>
          </a:p>
        </p:txBody>
      </p:sp>
      <p:pic>
        <p:nvPicPr>
          <p:cNvPr id="4100" name="Picture 4" descr="https://media.giphy.com/media/XXH77SsudU3HW/giphy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731" y="1690688"/>
            <a:ext cx="4025007" cy="422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04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latin typeface="+mn-lt"/>
              </a:rPr>
              <a:t>Recursion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4269" y="1623781"/>
            <a:ext cx="862458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Given List-ADT operations:</a:t>
            </a:r>
          </a:p>
          <a:p>
            <a:pPr marL="0" indent="0">
              <a:buNone/>
            </a:pPr>
            <a:r>
              <a:rPr lang="en-US" dirty="0"/>
              <a:t>	first (L) 	: returns 1</a:t>
            </a:r>
            <a:r>
              <a:rPr lang="en-US" baseline="30000" dirty="0"/>
              <a:t>st</a:t>
            </a:r>
            <a:r>
              <a:rPr lang="en-US" dirty="0"/>
              <a:t> item on List L</a:t>
            </a:r>
          </a:p>
          <a:p>
            <a:pPr marL="0" indent="0">
              <a:buNone/>
            </a:pPr>
            <a:r>
              <a:rPr lang="en-US" dirty="0"/>
              <a:t>	rest(L) 	: returns L with 1</a:t>
            </a:r>
            <a:r>
              <a:rPr lang="en-US" baseline="30000" dirty="0"/>
              <a:t>st</a:t>
            </a:r>
            <a:r>
              <a:rPr lang="en-US" dirty="0"/>
              <a:t> item removed</a:t>
            </a:r>
          </a:p>
          <a:p>
            <a:pPr marL="0" indent="0">
              <a:buNone/>
            </a:pPr>
            <a:r>
              <a:rPr lang="en-US" dirty="0"/>
              <a:t>	empty(L) 	: true if L is empty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Sum3(x)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empty(x) return 0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accent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(first(x) + Sum3(rest(x))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357505" y="3928759"/>
            <a:ext cx="4234131" cy="926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FF0000"/>
                </a:solidFill>
              </a:rPr>
              <a:t>Base Case- The way out!</a:t>
            </a:r>
          </a:p>
        </p:txBody>
      </p:sp>
      <p:cxnSp>
        <p:nvCxnSpPr>
          <p:cNvPr id="5" name="Straight Arrow Connector 4"/>
          <p:cNvCxnSpPr>
            <a:cxnSpLocks/>
          </p:cNvCxnSpPr>
          <p:nvPr/>
        </p:nvCxnSpPr>
        <p:spPr>
          <a:xfrm flipH="1">
            <a:off x="7167851" y="4392251"/>
            <a:ext cx="886258" cy="640917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>
          <a:xfrm>
            <a:off x="429078" y="4249216"/>
            <a:ext cx="1994313" cy="9269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FF0000"/>
                </a:solidFill>
              </a:rPr>
              <a:t>Recursive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Case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1281329" y="5176201"/>
            <a:ext cx="1387980" cy="43027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 txBox="1">
            <a:spLocks/>
          </p:cNvSpPr>
          <p:nvPr/>
        </p:nvSpPr>
        <p:spPr>
          <a:xfrm>
            <a:off x="5957041" y="6077084"/>
            <a:ext cx="1994313" cy="538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FF0000"/>
                </a:solidFill>
              </a:rPr>
              <a:t>Progress</a:t>
            </a:r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 flipV="1">
            <a:off x="7610980" y="5606473"/>
            <a:ext cx="1551493" cy="75288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35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4269" y="0"/>
            <a:ext cx="8624582" cy="670034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Recall</a:t>
            </a:r>
            <a:r>
              <a:rPr lang="en-US" dirty="0"/>
              <a:t>:</a:t>
            </a:r>
            <a:endParaRPr lang="en-US" sz="3200" dirty="0"/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Sum3(x)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empty(x) return 0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else return (first(x) + Sum3(rest(x))</a:t>
            </a:r>
          </a:p>
          <a:p>
            <a:pPr marL="0" indent="0" algn="ctr">
              <a:buNone/>
            </a:pPr>
            <a:r>
              <a:rPr lang="en-US" sz="4000" b="1" dirty="0"/>
              <a:t>Call Trace</a:t>
            </a:r>
            <a:endParaRPr lang="en-US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/>
              <a:t>Call trace of Sum3(1, 2, 3):</a:t>
            </a:r>
            <a:endParaRPr lang="en-US" dirty="0"/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  Sum3(1, 2, 3)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(1+Sum3(2,3))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(1+(2+Sum3(3)))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(1+(2+(3+Sum3(&lt;&gt;))))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(1+(2+(3+0)))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(1+(2+3))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(1+5)</a:t>
            </a:r>
          </a:p>
          <a:p>
            <a:pPr marL="0" indent="0">
              <a:buNone/>
            </a:pPr>
            <a:r>
              <a:rPr lang="en-US" sz="2600" dirty="0">
                <a:latin typeface="Courier New" panose="02070309020205020404" pitchFamily="49" charset="0"/>
                <a:cs typeface="Courier New" panose="02070309020205020404" pitchFamily="49" charset="0"/>
              </a:rPr>
              <a:t>= 6</a:t>
            </a:r>
          </a:p>
          <a:p>
            <a:pPr marL="0" indent="0">
              <a:buNone/>
            </a:pPr>
            <a:endParaRPr lang="en-US" sz="2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062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5281</TotalTime>
  <Words>1209</Words>
  <Application>Microsoft Office PowerPoint</Application>
  <PresentationFormat>Widescreen</PresentationFormat>
  <Paragraphs>476</Paragraphs>
  <Slides>44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Courier New</vt:lpstr>
      <vt:lpstr>Office Theme</vt:lpstr>
      <vt:lpstr>CCPS 305</vt:lpstr>
      <vt:lpstr>Recursion</vt:lpstr>
      <vt:lpstr>Recursive Acronym</vt:lpstr>
      <vt:lpstr>Recursion – Computer Science</vt:lpstr>
      <vt:lpstr>Rules of Recursion</vt:lpstr>
      <vt:lpstr>Rules of Recursion</vt:lpstr>
      <vt:lpstr>Rules of Recursion</vt:lpstr>
      <vt:lpstr>Recursion Example</vt:lpstr>
      <vt:lpstr>PowerPoint Presentation</vt:lpstr>
      <vt:lpstr>Divide and Conquer</vt:lpstr>
      <vt:lpstr>Divide and Conquer Algorithm</vt:lpstr>
      <vt:lpstr>Down-by-1 D&amp;C</vt:lpstr>
      <vt:lpstr>PowerPoint Presentation</vt:lpstr>
      <vt:lpstr>Define Sum4</vt:lpstr>
      <vt:lpstr>PowerPoint Presentation</vt:lpstr>
      <vt:lpstr>Going-up Recursion</vt:lpstr>
      <vt:lpstr>Going-down Recursion</vt:lpstr>
      <vt:lpstr>Edges &amp; Center Recursion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Tail Recursion</vt:lpstr>
      <vt:lpstr>PowerPoint Presentation</vt:lpstr>
      <vt:lpstr>Tail Recursion</vt:lpstr>
      <vt:lpstr>PowerPoint Presentation</vt:lpstr>
      <vt:lpstr>PowerPoint Presentation</vt:lpstr>
      <vt:lpstr>Mutual vs Self Tail Recursion</vt:lpstr>
      <vt:lpstr>Pop Quiz</vt:lpstr>
      <vt:lpstr>Compilers and Recursion</vt:lpstr>
      <vt:lpstr>Compilers and Recursion</vt:lpstr>
      <vt:lpstr>Optimize recursion if possible</vt:lpstr>
      <vt:lpstr>How can we remove recursion?</vt:lpstr>
      <vt:lpstr>Infinite Regress</vt:lpstr>
      <vt:lpstr>How do you know when to use Recursion?</vt:lpstr>
      <vt:lpstr>Common uses for Recursion</vt:lpstr>
      <vt:lpstr>Tower of Hanoi</vt:lpstr>
      <vt:lpstr>Tower of Hanoi – Background</vt:lpstr>
      <vt:lpstr>Tower of Hanoi – Rules</vt:lpstr>
      <vt:lpstr>Tower of Hanoi – Extras</vt:lpstr>
      <vt:lpstr>Tower of Hanoi – Algorithms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CPS125</dc:title>
  <dc:creator>Alex Ufkes</dc:creator>
  <cp:lastModifiedBy>Jimmy Tran</cp:lastModifiedBy>
  <cp:revision>96</cp:revision>
  <dcterms:created xsi:type="dcterms:W3CDTF">2017-01-09T13:56:26Z</dcterms:created>
  <dcterms:modified xsi:type="dcterms:W3CDTF">2019-05-17T15:09:27Z</dcterms:modified>
</cp:coreProperties>
</file>

<file path=docProps/thumbnail.jpeg>
</file>